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verpass" panose="020B0604020202020204" charset="0"/>
      <p:regular r:id="rId13"/>
    </p:embeddedFont>
    <p:embeddedFont>
      <p:font typeface="Syn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9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7878"/>
            <a:ext cx="7556421" cy="3912870"/>
          </a:xfrm>
          <a:prstGeom prst="rect">
            <a:avLst/>
          </a:prstGeom>
          <a:noFill/>
          <a:ln/>
        </p:spPr>
        <p:txBody>
          <a:bodyPr wrap="square" lIns="0" tIns="0" rIns="0" bIns="0" rtlCol="0" anchor="t"/>
          <a:lstStyle/>
          <a:p>
            <a:pPr marL="0" indent="0">
              <a:lnSpc>
                <a:spcPts val="7700"/>
              </a:lnSpc>
              <a:buNone/>
            </a:pPr>
            <a:r>
              <a:rPr lang="en-US" sz="6150" b="1" dirty="0">
                <a:solidFill>
                  <a:srgbClr val="233939"/>
                </a:solidFill>
                <a:latin typeface="Syne" pitchFamily="34" charset="0"/>
                <a:ea typeface="Syne" pitchFamily="34" charset="-122"/>
                <a:cs typeface="Syne" pitchFamily="34" charset="-120"/>
              </a:rPr>
              <a:t>Blockchain Technology: A Comprehensive Overview</a:t>
            </a:r>
            <a:endParaRPr lang="en-US" sz="6150" dirty="0"/>
          </a:p>
        </p:txBody>
      </p:sp>
      <p:sp>
        <p:nvSpPr>
          <p:cNvPr id="4" name="Text 1"/>
          <p:cNvSpPr/>
          <p:nvPr/>
        </p:nvSpPr>
        <p:spPr>
          <a:xfrm>
            <a:off x="793790" y="537090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Blockchain technology is a revolutionary innovation that has the potential to transform various industries. It is a distributed ledger that securely records and verifies transactions across a network of computers.</a:t>
            </a:r>
            <a:endParaRPr lang="en-US" sz="1750" dirty="0"/>
          </a:p>
        </p:txBody>
      </p:sp>
      <p:sp>
        <p:nvSpPr>
          <p:cNvPr id="5" name="Shape 2"/>
          <p:cNvSpPr/>
          <p:nvPr/>
        </p:nvSpPr>
        <p:spPr>
          <a:xfrm>
            <a:off x="793790" y="6731675"/>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The Future of Blockchain Technology</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Blockchain technology is evolving rapidly, with ongoing research and development. It has the potential to revolutionize industries, improve efficiency, and enhance security. As the technology matures, we can expect to see wider adoption and innovative applications in diverse sectors.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4390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The Basics of Blockchain</a:t>
            </a:r>
            <a:endParaRPr lang="en-US" sz="4450" dirty="0"/>
          </a:p>
        </p:txBody>
      </p:sp>
      <p:sp>
        <p:nvSpPr>
          <p:cNvPr id="4" name="Shape 1"/>
          <p:cNvSpPr/>
          <p:nvPr/>
        </p:nvSpPr>
        <p:spPr>
          <a:xfrm>
            <a:off x="6280190" y="2756773"/>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6468904" y="2841784"/>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pitchFamily="34" charset="0"/>
                <a:ea typeface="Syne" pitchFamily="34" charset="-122"/>
                <a:cs typeface="Syne" pitchFamily="34" charset="-120"/>
              </a:rPr>
              <a:t>1</a:t>
            </a:r>
            <a:endParaRPr lang="en-US" sz="2650" dirty="0"/>
          </a:p>
        </p:txBody>
      </p:sp>
      <p:sp>
        <p:nvSpPr>
          <p:cNvPr id="6" name="Text 3"/>
          <p:cNvSpPr/>
          <p:nvPr/>
        </p:nvSpPr>
        <p:spPr>
          <a:xfrm>
            <a:off x="7017306" y="2756773"/>
            <a:ext cx="2882741"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Distributed Ledger</a:t>
            </a:r>
            <a:endParaRPr lang="en-US" sz="2200" dirty="0"/>
          </a:p>
        </p:txBody>
      </p:sp>
      <p:sp>
        <p:nvSpPr>
          <p:cNvPr id="7" name="Text 4"/>
          <p:cNvSpPr/>
          <p:nvPr/>
        </p:nvSpPr>
        <p:spPr>
          <a:xfrm>
            <a:off x="7017306" y="324719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A shared record of transactions maintained by multiple participants across a network.</a:t>
            </a:r>
            <a:endParaRPr lang="en-US" sz="1750" dirty="0"/>
          </a:p>
        </p:txBody>
      </p:sp>
      <p:sp>
        <p:nvSpPr>
          <p:cNvPr id="8" name="Shape 5"/>
          <p:cNvSpPr/>
          <p:nvPr/>
        </p:nvSpPr>
        <p:spPr>
          <a:xfrm>
            <a:off x="10171867" y="2756773"/>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10320814" y="2841784"/>
            <a:ext cx="212288"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pitchFamily="34" charset="0"/>
                <a:ea typeface="Syne" pitchFamily="34" charset="-122"/>
                <a:cs typeface="Syne" pitchFamily="34" charset="-120"/>
              </a:rPr>
              <a:t>2</a:t>
            </a:r>
            <a:endParaRPr lang="en-US" sz="2650" dirty="0"/>
          </a:p>
        </p:txBody>
      </p:sp>
      <p:sp>
        <p:nvSpPr>
          <p:cNvPr id="10" name="Text 7"/>
          <p:cNvSpPr/>
          <p:nvPr/>
        </p:nvSpPr>
        <p:spPr>
          <a:xfrm>
            <a:off x="10908983" y="275677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Immutability</a:t>
            </a:r>
            <a:endParaRPr lang="en-US" sz="2200" dirty="0"/>
          </a:p>
        </p:txBody>
      </p:sp>
      <p:sp>
        <p:nvSpPr>
          <p:cNvPr id="11" name="Text 8"/>
          <p:cNvSpPr/>
          <p:nvPr/>
        </p:nvSpPr>
        <p:spPr>
          <a:xfrm>
            <a:off x="10908983" y="324719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Once a transaction is recorded on the blockchain, it cannot be altered or deleted.</a:t>
            </a:r>
            <a:endParaRPr lang="en-US" sz="1750" dirty="0"/>
          </a:p>
        </p:txBody>
      </p:sp>
      <p:sp>
        <p:nvSpPr>
          <p:cNvPr id="12" name="Shape 9"/>
          <p:cNvSpPr/>
          <p:nvPr/>
        </p:nvSpPr>
        <p:spPr>
          <a:xfrm>
            <a:off x="6280190" y="5180767"/>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6426279" y="5265777"/>
            <a:ext cx="218123"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pitchFamily="34" charset="0"/>
                <a:ea typeface="Syne" pitchFamily="34" charset="-122"/>
                <a:cs typeface="Syne" pitchFamily="34" charset="-120"/>
              </a:rPr>
              <a:t>3</a:t>
            </a:r>
            <a:endParaRPr lang="en-US" sz="2650" dirty="0"/>
          </a:p>
        </p:txBody>
      </p:sp>
      <p:sp>
        <p:nvSpPr>
          <p:cNvPr id="14" name="Text 11"/>
          <p:cNvSpPr/>
          <p:nvPr/>
        </p:nvSpPr>
        <p:spPr>
          <a:xfrm>
            <a:off x="7017306" y="518076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Transparency</a:t>
            </a:r>
            <a:endParaRPr lang="en-US" sz="2200" dirty="0"/>
          </a:p>
        </p:txBody>
      </p:sp>
      <p:sp>
        <p:nvSpPr>
          <p:cNvPr id="15" name="Text 12"/>
          <p:cNvSpPr/>
          <p:nvPr/>
        </p:nvSpPr>
        <p:spPr>
          <a:xfrm>
            <a:off x="7017306" y="5671185"/>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All transactions on the blockchain are publicly viewable, providing transparency and accountability.</a:t>
            </a:r>
            <a:endParaRPr lang="en-US" sz="1750" dirty="0"/>
          </a:p>
        </p:txBody>
      </p:sp>
      <p:sp>
        <p:nvSpPr>
          <p:cNvPr id="16" name="Shape 13"/>
          <p:cNvSpPr/>
          <p:nvPr/>
        </p:nvSpPr>
        <p:spPr>
          <a:xfrm>
            <a:off x="10171867" y="5180767"/>
            <a:ext cx="510302" cy="510302"/>
          </a:xfrm>
          <a:prstGeom prst="roundRect">
            <a:avLst>
              <a:gd name="adj" fmla="val 18669"/>
            </a:avLst>
          </a:prstGeom>
          <a:solidFill>
            <a:srgbClr val="DDEEE6"/>
          </a:solidFill>
          <a:ln w="7620">
            <a:solidFill>
              <a:srgbClr val="C3D4CC"/>
            </a:solidFill>
            <a:prstDash val="solid"/>
          </a:ln>
        </p:spPr>
      </p:sp>
      <p:sp>
        <p:nvSpPr>
          <p:cNvPr id="17" name="Text 14"/>
          <p:cNvSpPr/>
          <p:nvPr/>
        </p:nvSpPr>
        <p:spPr>
          <a:xfrm>
            <a:off x="10306050" y="5265777"/>
            <a:ext cx="24193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pitchFamily="34" charset="0"/>
                <a:ea typeface="Syne" pitchFamily="34" charset="-122"/>
                <a:cs typeface="Syne" pitchFamily="34" charset="-120"/>
              </a:rPr>
              <a:t>4</a:t>
            </a:r>
            <a:endParaRPr lang="en-US" sz="2650" dirty="0"/>
          </a:p>
        </p:txBody>
      </p:sp>
      <p:sp>
        <p:nvSpPr>
          <p:cNvPr id="18" name="Text 15"/>
          <p:cNvSpPr/>
          <p:nvPr/>
        </p:nvSpPr>
        <p:spPr>
          <a:xfrm>
            <a:off x="10908983" y="518076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Security</a:t>
            </a:r>
            <a:endParaRPr lang="en-US" sz="2200" dirty="0"/>
          </a:p>
        </p:txBody>
      </p:sp>
      <p:sp>
        <p:nvSpPr>
          <p:cNvPr id="19" name="Text 16"/>
          <p:cNvSpPr/>
          <p:nvPr/>
        </p:nvSpPr>
        <p:spPr>
          <a:xfrm>
            <a:off x="10908983" y="567118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Cryptographic techniques and consensus mechanisms ensure the security and integrity of the blockchain.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7951827"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Key Blockchain Concepts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pitchFamily="34" charset="0"/>
                <a:ea typeface="Syne" pitchFamily="34" charset="-122"/>
                <a:cs typeface="Syne" pitchFamily="34" charset="-120"/>
              </a:rPr>
              <a:t>Blocks</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Data packets containing transactions, timestamps, and other information. They are linked together to form the blockchain chain.</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pitchFamily="34" charset="0"/>
                <a:ea typeface="Syne" pitchFamily="34" charset="-122"/>
                <a:cs typeface="Syne" pitchFamily="34" charset="-120"/>
              </a:rPr>
              <a:t>Hashing</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A cryptographic function used to generate unique fingerprints of data, ensuring the integrity and authenticity of transactions.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pitchFamily="34" charset="0"/>
                <a:ea typeface="Syne" pitchFamily="34" charset="-122"/>
                <a:cs typeface="Syne" pitchFamily="34" charset="-120"/>
              </a:rPr>
              <a:t>Consensus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A mechanism that allows network participants to agree on the validity of transactions and the state of the blockchain.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233939"/>
                </a:solidFill>
                <a:latin typeface="Syne" pitchFamily="34" charset="0"/>
                <a:ea typeface="Syne" pitchFamily="34" charset="-122"/>
                <a:cs typeface="Syne" pitchFamily="34" charset="-120"/>
              </a:rPr>
              <a:t>Decentralization and Distributed Ledgers</a:t>
            </a:r>
            <a:endParaRPr lang="en-US" sz="4300" dirty="0"/>
          </a:p>
        </p:txBody>
      </p:sp>
      <p:sp>
        <p:nvSpPr>
          <p:cNvPr id="4" name="Shape 1"/>
          <p:cNvSpPr/>
          <p:nvPr/>
        </p:nvSpPr>
        <p:spPr>
          <a:xfrm>
            <a:off x="6573441" y="2314932"/>
            <a:ext cx="30480" cy="5309949"/>
          </a:xfrm>
          <a:prstGeom prst="roundRect">
            <a:avLst>
              <a:gd name="adj" fmla="val 303837"/>
            </a:avLst>
          </a:prstGeom>
          <a:solidFill>
            <a:srgbClr val="C3D4CC"/>
          </a:solidFill>
          <a:ln/>
        </p:spPr>
      </p:sp>
      <p:sp>
        <p:nvSpPr>
          <p:cNvPr id="5" name="Shape 2"/>
          <p:cNvSpPr/>
          <p:nvPr/>
        </p:nvSpPr>
        <p:spPr>
          <a:xfrm>
            <a:off x="6806208" y="2795707"/>
            <a:ext cx="771644" cy="30480"/>
          </a:xfrm>
          <a:prstGeom prst="roundRect">
            <a:avLst>
              <a:gd name="adj" fmla="val 303837"/>
            </a:avLst>
          </a:prstGeom>
          <a:solidFill>
            <a:srgbClr val="C3D4CC"/>
          </a:solidFill>
          <a:ln/>
        </p:spPr>
      </p:sp>
      <p:sp>
        <p:nvSpPr>
          <p:cNvPr id="6" name="Shape 3"/>
          <p:cNvSpPr/>
          <p:nvPr/>
        </p:nvSpPr>
        <p:spPr>
          <a:xfrm>
            <a:off x="6340673" y="2562939"/>
            <a:ext cx="496014" cy="496014"/>
          </a:xfrm>
          <a:prstGeom prst="roundRect">
            <a:avLst>
              <a:gd name="adj" fmla="val 18671"/>
            </a:avLst>
          </a:prstGeom>
          <a:solidFill>
            <a:srgbClr val="DDEEE6"/>
          </a:solidFill>
          <a:ln w="7620">
            <a:solidFill>
              <a:srgbClr val="C3D4CC"/>
            </a:solidFill>
            <a:prstDash val="solid"/>
          </a:ln>
        </p:spPr>
      </p:sp>
      <p:sp>
        <p:nvSpPr>
          <p:cNvPr id="7" name="Text 4"/>
          <p:cNvSpPr/>
          <p:nvPr/>
        </p:nvSpPr>
        <p:spPr>
          <a:xfrm>
            <a:off x="6524149" y="2645569"/>
            <a:ext cx="129064" cy="330756"/>
          </a:xfrm>
          <a:prstGeom prst="rect">
            <a:avLst/>
          </a:prstGeom>
          <a:noFill/>
          <a:ln/>
        </p:spPr>
        <p:txBody>
          <a:bodyPr wrap="none" lIns="0" tIns="0" rIns="0" bIns="0" rtlCol="0" anchor="t"/>
          <a:lstStyle/>
          <a:p>
            <a:pPr marL="0" indent="0" algn="ctr">
              <a:lnSpc>
                <a:spcPts val="2600"/>
              </a:lnSpc>
              <a:buNone/>
            </a:pPr>
            <a:r>
              <a:rPr lang="en-US" sz="2600" b="1" dirty="0">
                <a:solidFill>
                  <a:srgbClr val="3B4E4E"/>
                </a:solidFill>
                <a:latin typeface="Syne" pitchFamily="34" charset="0"/>
                <a:ea typeface="Syne" pitchFamily="34" charset="-122"/>
                <a:cs typeface="Syne" pitchFamily="34" charset="-120"/>
              </a:rPr>
              <a:t>1</a:t>
            </a:r>
            <a:endParaRPr lang="en-US" sz="2600" dirty="0"/>
          </a:p>
        </p:txBody>
      </p:sp>
      <p:sp>
        <p:nvSpPr>
          <p:cNvPr id="8" name="Text 5"/>
          <p:cNvSpPr/>
          <p:nvPr/>
        </p:nvSpPr>
        <p:spPr>
          <a:xfrm>
            <a:off x="7801332" y="2535317"/>
            <a:ext cx="2959537" cy="344448"/>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Centralized System</a:t>
            </a:r>
            <a:endParaRPr lang="en-US" sz="2150" dirty="0"/>
          </a:p>
        </p:txBody>
      </p:sp>
      <p:sp>
        <p:nvSpPr>
          <p:cNvPr id="9"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Data is controlled by a single entity, such as a bank or government.</a:t>
            </a:r>
            <a:endParaRPr lang="en-US" sz="1700" dirty="0"/>
          </a:p>
        </p:txBody>
      </p:sp>
      <p:sp>
        <p:nvSpPr>
          <p:cNvPr id="10" name="Shape 7"/>
          <p:cNvSpPr/>
          <p:nvPr/>
        </p:nvSpPr>
        <p:spPr>
          <a:xfrm>
            <a:off x="6806208" y="4639151"/>
            <a:ext cx="771644" cy="30480"/>
          </a:xfrm>
          <a:prstGeom prst="roundRect">
            <a:avLst>
              <a:gd name="adj" fmla="val 303837"/>
            </a:avLst>
          </a:prstGeom>
          <a:solidFill>
            <a:srgbClr val="C3D4CC"/>
          </a:solidFill>
          <a:ln/>
        </p:spPr>
      </p:sp>
      <p:sp>
        <p:nvSpPr>
          <p:cNvPr id="11" name="Shape 8"/>
          <p:cNvSpPr/>
          <p:nvPr/>
        </p:nvSpPr>
        <p:spPr>
          <a:xfrm>
            <a:off x="6340673" y="4406384"/>
            <a:ext cx="496014" cy="496014"/>
          </a:xfrm>
          <a:prstGeom prst="roundRect">
            <a:avLst>
              <a:gd name="adj" fmla="val 18671"/>
            </a:avLst>
          </a:prstGeom>
          <a:solidFill>
            <a:srgbClr val="DDEEE6"/>
          </a:solidFill>
          <a:ln w="7620">
            <a:solidFill>
              <a:srgbClr val="C3D4CC"/>
            </a:solidFill>
            <a:prstDash val="solid"/>
          </a:ln>
        </p:spPr>
      </p:sp>
      <p:sp>
        <p:nvSpPr>
          <p:cNvPr id="12" name="Text 9"/>
          <p:cNvSpPr/>
          <p:nvPr/>
        </p:nvSpPr>
        <p:spPr>
          <a:xfrm>
            <a:off x="6485453" y="4489013"/>
            <a:ext cx="206335" cy="330756"/>
          </a:xfrm>
          <a:prstGeom prst="rect">
            <a:avLst/>
          </a:prstGeom>
          <a:noFill/>
          <a:ln/>
        </p:spPr>
        <p:txBody>
          <a:bodyPr wrap="none" lIns="0" tIns="0" rIns="0" bIns="0" rtlCol="0" anchor="t"/>
          <a:lstStyle/>
          <a:p>
            <a:pPr marL="0" indent="0" algn="ctr">
              <a:lnSpc>
                <a:spcPts val="2600"/>
              </a:lnSpc>
              <a:buNone/>
            </a:pPr>
            <a:r>
              <a:rPr lang="en-US" sz="2600" b="1" dirty="0">
                <a:solidFill>
                  <a:srgbClr val="3B4E4E"/>
                </a:solidFill>
                <a:latin typeface="Syne" pitchFamily="34" charset="0"/>
                <a:ea typeface="Syne" pitchFamily="34" charset="-122"/>
                <a:cs typeface="Syne" pitchFamily="34" charset="-120"/>
              </a:rPr>
              <a:t>2</a:t>
            </a:r>
            <a:endParaRPr lang="en-US" sz="2600" dirty="0"/>
          </a:p>
        </p:txBody>
      </p:sp>
      <p:sp>
        <p:nvSpPr>
          <p:cNvPr id="13" name="Text 10"/>
          <p:cNvSpPr/>
          <p:nvPr/>
        </p:nvSpPr>
        <p:spPr>
          <a:xfrm>
            <a:off x="7801332" y="4378762"/>
            <a:ext cx="3333750" cy="344448"/>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Decentralized System</a:t>
            </a:r>
            <a:endParaRPr lang="en-US" sz="2150" dirty="0"/>
          </a:p>
        </p:txBody>
      </p:sp>
      <p:sp>
        <p:nvSpPr>
          <p:cNvPr id="14"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Data is distributed across multiple nodes, eliminating the need for a central authority.</a:t>
            </a:r>
            <a:endParaRPr lang="en-US" sz="1700" dirty="0"/>
          </a:p>
        </p:txBody>
      </p:sp>
      <p:sp>
        <p:nvSpPr>
          <p:cNvPr id="15" name="Shape 12"/>
          <p:cNvSpPr/>
          <p:nvPr/>
        </p:nvSpPr>
        <p:spPr>
          <a:xfrm>
            <a:off x="6806208" y="6482596"/>
            <a:ext cx="771644" cy="30480"/>
          </a:xfrm>
          <a:prstGeom prst="roundRect">
            <a:avLst>
              <a:gd name="adj" fmla="val 303837"/>
            </a:avLst>
          </a:prstGeom>
          <a:solidFill>
            <a:srgbClr val="C3D4CC"/>
          </a:solidFill>
          <a:ln/>
        </p:spPr>
      </p:sp>
      <p:sp>
        <p:nvSpPr>
          <p:cNvPr id="16" name="Shape 13"/>
          <p:cNvSpPr/>
          <p:nvPr/>
        </p:nvSpPr>
        <p:spPr>
          <a:xfrm>
            <a:off x="6340673" y="6249829"/>
            <a:ext cx="496014" cy="496014"/>
          </a:xfrm>
          <a:prstGeom prst="roundRect">
            <a:avLst>
              <a:gd name="adj" fmla="val 18671"/>
            </a:avLst>
          </a:prstGeom>
          <a:solidFill>
            <a:srgbClr val="DDEEE6"/>
          </a:solidFill>
          <a:ln w="7620">
            <a:solidFill>
              <a:srgbClr val="C3D4CC"/>
            </a:solidFill>
            <a:prstDash val="solid"/>
          </a:ln>
        </p:spPr>
      </p:sp>
      <p:sp>
        <p:nvSpPr>
          <p:cNvPr id="17" name="Text 14"/>
          <p:cNvSpPr/>
          <p:nvPr/>
        </p:nvSpPr>
        <p:spPr>
          <a:xfrm>
            <a:off x="6482596" y="6332458"/>
            <a:ext cx="212050" cy="330756"/>
          </a:xfrm>
          <a:prstGeom prst="rect">
            <a:avLst/>
          </a:prstGeom>
          <a:noFill/>
          <a:ln/>
        </p:spPr>
        <p:txBody>
          <a:bodyPr wrap="none" lIns="0" tIns="0" rIns="0" bIns="0" rtlCol="0" anchor="t"/>
          <a:lstStyle/>
          <a:p>
            <a:pPr marL="0" indent="0" algn="ctr">
              <a:lnSpc>
                <a:spcPts val="2600"/>
              </a:lnSpc>
              <a:buNone/>
            </a:pPr>
            <a:r>
              <a:rPr lang="en-US" sz="2600" b="1" dirty="0">
                <a:solidFill>
                  <a:srgbClr val="3B4E4E"/>
                </a:solidFill>
                <a:latin typeface="Syne" pitchFamily="34" charset="0"/>
                <a:ea typeface="Syne" pitchFamily="34" charset="-122"/>
                <a:cs typeface="Syne" pitchFamily="34" charset="-120"/>
              </a:rPr>
              <a:t>3</a:t>
            </a:r>
            <a:endParaRPr lang="en-US" sz="2600" dirty="0"/>
          </a:p>
        </p:txBody>
      </p:sp>
      <p:sp>
        <p:nvSpPr>
          <p:cNvPr id="18" name="Text 15"/>
          <p:cNvSpPr/>
          <p:nvPr/>
        </p:nvSpPr>
        <p:spPr>
          <a:xfrm>
            <a:off x="7801332" y="6222206"/>
            <a:ext cx="2802850" cy="344448"/>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Distributed Ledger</a:t>
            </a:r>
            <a:endParaRPr lang="en-US" sz="2150" dirty="0"/>
          </a:p>
        </p:txBody>
      </p:sp>
      <p:sp>
        <p:nvSpPr>
          <p:cNvPr id="19"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A shared database maintained by a network of computers, ensuring transparency and security.</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b="1" dirty="0">
                <a:solidFill>
                  <a:srgbClr val="233939"/>
                </a:solidFill>
                <a:latin typeface="Syne" pitchFamily="34" charset="0"/>
                <a:ea typeface="Syne" pitchFamily="34" charset="-122"/>
                <a:cs typeface="Syne" pitchFamily="34" charset="-120"/>
              </a:rPr>
              <a:t>Cryptography and Blockchain Security</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3788807"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Public-key Cryptography</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A system that uses a pair of keys - a public key and a private key - for encryption and decryption.</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947273"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Hashing Algorithms</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Used to generate unique and irreversible fingerprints of data, ensuring data integrity and authenticity.</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3B4E4E"/>
                </a:solidFill>
                <a:latin typeface="Syne" pitchFamily="34" charset="0"/>
                <a:ea typeface="Syne" pitchFamily="34" charset="-122"/>
                <a:cs typeface="Syne" pitchFamily="34" charset="-120"/>
              </a:rPr>
              <a:t>Digital Signatures</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3B4E4E"/>
                </a:solidFill>
                <a:latin typeface="Overpass" pitchFamily="34" charset="0"/>
                <a:ea typeface="Overpass" pitchFamily="34" charset="-122"/>
                <a:cs typeface="Overpass" pitchFamily="34" charset="-120"/>
              </a:rPr>
              <a:t>A cryptographic mechanism that allows users to verify the authenticity and integrity of digital documents.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592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Blockchain Applications and Use Cases</a:t>
            </a:r>
            <a:endParaRPr lang="en-US" sz="4450" dirty="0"/>
          </a:p>
        </p:txBody>
      </p:sp>
      <p:sp>
        <p:nvSpPr>
          <p:cNvPr id="4" name="Shape 1"/>
          <p:cNvSpPr/>
          <p:nvPr/>
        </p:nvSpPr>
        <p:spPr>
          <a:xfrm>
            <a:off x="793790" y="2473643"/>
            <a:ext cx="3664863" cy="2402324"/>
          </a:xfrm>
          <a:prstGeom prst="roundRect">
            <a:avLst>
              <a:gd name="adj" fmla="val 3966"/>
            </a:avLst>
          </a:prstGeom>
          <a:solidFill>
            <a:srgbClr val="DDEEE6"/>
          </a:solidFill>
          <a:ln w="7620">
            <a:solidFill>
              <a:srgbClr val="C3D4CC"/>
            </a:solidFill>
            <a:prstDash val="solid"/>
          </a:ln>
        </p:spPr>
      </p:sp>
      <p:sp>
        <p:nvSpPr>
          <p:cNvPr id="5" name="Text 2"/>
          <p:cNvSpPr/>
          <p:nvPr/>
        </p:nvSpPr>
        <p:spPr>
          <a:xfrm>
            <a:off x="1028224" y="270807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Financial Services</a:t>
            </a:r>
            <a:endParaRPr lang="en-US" sz="2200" dirty="0"/>
          </a:p>
        </p:txBody>
      </p:sp>
      <p:sp>
        <p:nvSpPr>
          <p:cNvPr id="6" name="Text 3"/>
          <p:cNvSpPr/>
          <p:nvPr/>
        </p:nvSpPr>
        <p:spPr>
          <a:xfrm>
            <a:off x="1028224" y="319849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Facilitating cross-border payments, reducing transaction fees, and improving security.</a:t>
            </a:r>
            <a:endParaRPr lang="en-US" sz="1750" dirty="0"/>
          </a:p>
        </p:txBody>
      </p:sp>
      <p:sp>
        <p:nvSpPr>
          <p:cNvPr id="7" name="Shape 4"/>
          <p:cNvSpPr/>
          <p:nvPr/>
        </p:nvSpPr>
        <p:spPr>
          <a:xfrm>
            <a:off x="4685467" y="2473643"/>
            <a:ext cx="3664863" cy="2402324"/>
          </a:xfrm>
          <a:prstGeom prst="roundRect">
            <a:avLst>
              <a:gd name="adj" fmla="val 3966"/>
            </a:avLst>
          </a:prstGeom>
          <a:solidFill>
            <a:srgbClr val="DDEEE6"/>
          </a:solidFill>
          <a:ln w="7620">
            <a:solidFill>
              <a:srgbClr val="C3D4CC"/>
            </a:solidFill>
            <a:prstDash val="solid"/>
          </a:ln>
        </p:spPr>
      </p:sp>
      <p:sp>
        <p:nvSpPr>
          <p:cNvPr id="8" name="Text 5"/>
          <p:cNvSpPr/>
          <p:nvPr/>
        </p:nvSpPr>
        <p:spPr>
          <a:xfrm>
            <a:off x="4919901" y="2708077"/>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Supply Chain Management</a:t>
            </a:r>
            <a:endParaRPr lang="en-US" sz="2200" dirty="0"/>
          </a:p>
        </p:txBody>
      </p:sp>
      <p:sp>
        <p:nvSpPr>
          <p:cNvPr id="9" name="Text 6"/>
          <p:cNvSpPr/>
          <p:nvPr/>
        </p:nvSpPr>
        <p:spPr>
          <a:xfrm>
            <a:off x="4919901" y="355282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Improving transparency, traceability, and efficiency in supply chains.</a:t>
            </a:r>
            <a:endParaRPr lang="en-US" sz="1750" dirty="0"/>
          </a:p>
        </p:txBody>
      </p:sp>
      <p:sp>
        <p:nvSpPr>
          <p:cNvPr id="10" name="Shape 7"/>
          <p:cNvSpPr/>
          <p:nvPr/>
        </p:nvSpPr>
        <p:spPr>
          <a:xfrm>
            <a:off x="793790" y="5102781"/>
            <a:ext cx="3664863" cy="2410897"/>
          </a:xfrm>
          <a:prstGeom prst="roundRect">
            <a:avLst>
              <a:gd name="adj" fmla="val 3952"/>
            </a:avLst>
          </a:prstGeom>
          <a:solidFill>
            <a:srgbClr val="DDEEE6"/>
          </a:solidFill>
          <a:ln w="7620">
            <a:solidFill>
              <a:srgbClr val="C3D4CC"/>
            </a:solidFill>
            <a:prstDash val="solid"/>
          </a:ln>
        </p:spPr>
      </p:sp>
      <p:sp>
        <p:nvSpPr>
          <p:cNvPr id="11" name="Text 8"/>
          <p:cNvSpPr/>
          <p:nvPr/>
        </p:nvSpPr>
        <p:spPr>
          <a:xfrm>
            <a:off x="1028224" y="53372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Healthcare</a:t>
            </a:r>
            <a:endParaRPr lang="en-US" sz="2200" dirty="0"/>
          </a:p>
        </p:txBody>
      </p:sp>
      <p:sp>
        <p:nvSpPr>
          <p:cNvPr id="12" name="Text 9"/>
          <p:cNvSpPr/>
          <p:nvPr/>
        </p:nvSpPr>
        <p:spPr>
          <a:xfrm>
            <a:off x="1028224" y="5827633"/>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Securing patient data, streamlining medical records, and enabling secure data sharing.</a:t>
            </a:r>
            <a:endParaRPr lang="en-US" sz="1750" dirty="0"/>
          </a:p>
        </p:txBody>
      </p:sp>
      <p:sp>
        <p:nvSpPr>
          <p:cNvPr id="13" name="Shape 10"/>
          <p:cNvSpPr/>
          <p:nvPr/>
        </p:nvSpPr>
        <p:spPr>
          <a:xfrm>
            <a:off x="4685467" y="5102781"/>
            <a:ext cx="3664863" cy="2410897"/>
          </a:xfrm>
          <a:prstGeom prst="roundRect">
            <a:avLst>
              <a:gd name="adj" fmla="val 3952"/>
            </a:avLst>
          </a:prstGeom>
          <a:solidFill>
            <a:srgbClr val="DDEEE6"/>
          </a:solidFill>
          <a:ln w="7620">
            <a:solidFill>
              <a:srgbClr val="C3D4CC"/>
            </a:solidFill>
            <a:prstDash val="solid"/>
          </a:ln>
        </p:spPr>
      </p:sp>
      <p:sp>
        <p:nvSpPr>
          <p:cNvPr id="14" name="Text 11"/>
          <p:cNvSpPr/>
          <p:nvPr/>
        </p:nvSpPr>
        <p:spPr>
          <a:xfrm>
            <a:off x="4919901" y="5337215"/>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B4E4E"/>
                </a:solidFill>
                <a:latin typeface="Syne" pitchFamily="34" charset="0"/>
                <a:ea typeface="Syne" pitchFamily="34" charset="-122"/>
                <a:cs typeface="Syne" pitchFamily="34" charset="-120"/>
              </a:rPr>
              <a:t>Identity Management</a:t>
            </a:r>
            <a:endParaRPr lang="en-US" sz="2200" dirty="0"/>
          </a:p>
        </p:txBody>
      </p:sp>
      <p:sp>
        <p:nvSpPr>
          <p:cNvPr id="15" name="Text 12"/>
          <p:cNvSpPr/>
          <p:nvPr/>
        </p:nvSpPr>
        <p:spPr>
          <a:xfrm>
            <a:off x="4919901" y="618196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Providing secure and verifiable digital identities, reducing fraud and identity theft.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2036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Cryptocurrencies and Digital Assets</a:t>
            </a:r>
            <a:endParaRPr lang="en-US" sz="4450" dirty="0"/>
          </a:p>
        </p:txBody>
      </p:sp>
      <p:sp>
        <p:nvSpPr>
          <p:cNvPr id="4" name="Shape 1"/>
          <p:cNvSpPr/>
          <p:nvPr/>
        </p:nvSpPr>
        <p:spPr>
          <a:xfrm>
            <a:off x="793790" y="2778085"/>
            <a:ext cx="7556421" cy="4431030"/>
          </a:xfrm>
          <a:prstGeom prst="roundRect">
            <a:avLst>
              <a:gd name="adj" fmla="val 2150"/>
            </a:avLst>
          </a:prstGeom>
          <a:noFill/>
          <a:ln w="7620">
            <a:solidFill>
              <a:srgbClr val="000000">
                <a:alpha val="8000"/>
              </a:srgbClr>
            </a:solidFill>
            <a:prstDash val="solid"/>
          </a:ln>
        </p:spPr>
      </p:sp>
      <p:sp>
        <p:nvSpPr>
          <p:cNvPr id="5" name="Shape 2"/>
          <p:cNvSpPr/>
          <p:nvPr/>
        </p:nvSpPr>
        <p:spPr>
          <a:xfrm>
            <a:off x="801410" y="2785705"/>
            <a:ext cx="7541181" cy="1376124"/>
          </a:xfrm>
          <a:prstGeom prst="rect">
            <a:avLst/>
          </a:prstGeom>
          <a:solidFill>
            <a:srgbClr val="FFFFFF">
              <a:alpha val="4000"/>
            </a:srgbClr>
          </a:solidFill>
          <a:ln/>
        </p:spPr>
      </p:sp>
      <p:sp>
        <p:nvSpPr>
          <p:cNvPr id="6" name="Text 3"/>
          <p:cNvSpPr/>
          <p:nvPr/>
        </p:nvSpPr>
        <p:spPr>
          <a:xfrm>
            <a:off x="1028224" y="292941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Cryptocurrency</a:t>
            </a:r>
            <a:endParaRPr lang="en-US" sz="1750" dirty="0"/>
          </a:p>
        </p:txBody>
      </p:sp>
      <p:sp>
        <p:nvSpPr>
          <p:cNvPr id="7" name="Text 4"/>
          <p:cNvSpPr/>
          <p:nvPr/>
        </p:nvSpPr>
        <p:spPr>
          <a:xfrm>
            <a:off x="4802624" y="2929414"/>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Digital asset designed to function as a medium of exchange</a:t>
            </a:r>
            <a:endParaRPr lang="en-US" sz="1750" dirty="0"/>
          </a:p>
        </p:txBody>
      </p:sp>
      <p:sp>
        <p:nvSpPr>
          <p:cNvPr id="8" name="Shape 5"/>
          <p:cNvSpPr/>
          <p:nvPr/>
        </p:nvSpPr>
        <p:spPr>
          <a:xfrm>
            <a:off x="801410" y="4161830"/>
            <a:ext cx="7541181" cy="1376124"/>
          </a:xfrm>
          <a:prstGeom prst="rect">
            <a:avLst/>
          </a:prstGeom>
          <a:solidFill>
            <a:srgbClr val="000000">
              <a:alpha val="4000"/>
            </a:srgbClr>
          </a:solidFill>
          <a:ln/>
        </p:spPr>
      </p:sp>
      <p:sp>
        <p:nvSpPr>
          <p:cNvPr id="9" name="Text 6"/>
          <p:cNvSpPr/>
          <p:nvPr/>
        </p:nvSpPr>
        <p:spPr>
          <a:xfrm>
            <a:off x="1028224" y="430553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Decentralized</a:t>
            </a:r>
            <a:endParaRPr lang="en-US" sz="1750" dirty="0"/>
          </a:p>
        </p:txBody>
      </p:sp>
      <p:sp>
        <p:nvSpPr>
          <p:cNvPr id="10" name="Text 7"/>
          <p:cNvSpPr/>
          <p:nvPr/>
        </p:nvSpPr>
        <p:spPr>
          <a:xfrm>
            <a:off x="4802624" y="4305538"/>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Not controlled by any central authority, such as a government or bank</a:t>
            </a:r>
            <a:endParaRPr lang="en-US" sz="1750" dirty="0"/>
          </a:p>
        </p:txBody>
      </p:sp>
      <p:sp>
        <p:nvSpPr>
          <p:cNvPr id="11" name="Shape 8"/>
          <p:cNvSpPr/>
          <p:nvPr/>
        </p:nvSpPr>
        <p:spPr>
          <a:xfrm>
            <a:off x="801410" y="5537954"/>
            <a:ext cx="7541181" cy="1013222"/>
          </a:xfrm>
          <a:prstGeom prst="rect">
            <a:avLst/>
          </a:prstGeom>
          <a:solidFill>
            <a:srgbClr val="FFFFFF">
              <a:alpha val="4000"/>
            </a:srgbClr>
          </a:solidFill>
          <a:ln/>
        </p:spPr>
      </p:sp>
      <p:sp>
        <p:nvSpPr>
          <p:cNvPr id="12" name="Text 9"/>
          <p:cNvSpPr/>
          <p:nvPr/>
        </p:nvSpPr>
        <p:spPr>
          <a:xfrm>
            <a:off x="1028224" y="5681663"/>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Secure</a:t>
            </a:r>
            <a:endParaRPr lang="en-US" sz="1750" dirty="0"/>
          </a:p>
        </p:txBody>
      </p:sp>
      <p:sp>
        <p:nvSpPr>
          <p:cNvPr id="13" name="Text 10"/>
          <p:cNvSpPr/>
          <p:nvPr/>
        </p:nvSpPr>
        <p:spPr>
          <a:xfrm>
            <a:off x="4802624" y="5681663"/>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Protected by cryptography and consensus mechanisms</a:t>
            </a:r>
            <a:endParaRPr lang="en-US" sz="1750" dirty="0"/>
          </a:p>
        </p:txBody>
      </p:sp>
      <p:sp>
        <p:nvSpPr>
          <p:cNvPr id="14" name="Shape 11"/>
          <p:cNvSpPr/>
          <p:nvPr/>
        </p:nvSpPr>
        <p:spPr>
          <a:xfrm>
            <a:off x="801410" y="6551176"/>
            <a:ext cx="7541181" cy="650319"/>
          </a:xfrm>
          <a:prstGeom prst="rect">
            <a:avLst/>
          </a:prstGeom>
          <a:solidFill>
            <a:srgbClr val="000000">
              <a:alpha val="4000"/>
            </a:srgbClr>
          </a:solidFill>
          <a:ln/>
        </p:spPr>
      </p:sp>
      <p:sp>
        <p:nvSpPr>
          <p:cNvPr id="15" name="Text 12"/>
          <p:cNvSpPr/>
          <p:nvPr/>
        </p:nvSpPr>
        <p:spPr>
          <a:xfrm>
            <a:off x="1028224" y="669488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Examples</a:t>
            </a:r>
            <a:endParaRPr lang="en-US" sz="1750" dirty="0"/>
          </a:p>
        </p:txBody>
      </p:sp>
      <p:sp>
        <p:nvSpPr>
          <p:cNvPr id="16" name="Text 13"/>
          <p:cNvSpPr/>
          <p:nvPr/>
        </p:nvSpPr>
        <p:spPr>
          <a:xfrm>
            <a:off x="4802624" y="6694884"/>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B4E4E"/>
                </a:solidFill>
                <a:latin typeface="Overpass" pitchFamily="34" charset="0"/>
                <a:ea typeface="Overpass" pitchFamily="34" charset="-122"/>
                <a:cs typeface="Overpass" pitchFamily="34" charset="-120"/>
              </a:rPr>
              <a:t>Bitcoin, Ethereum, Litecoin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328857"/>
            <a:ext cx="11170563" cy="708779"/>
          </a:xfrm>
          <a:prstGeom prst="rect">
            <a:avLst/>
          </a:prstGeom>
          <a:noFill/>
          <a:ln/>
        </p:spPr>
        <p:txBody>
          <a:bodyPr wrap="none" lIns="0" tIns="0" rIns="0" bIns="0" rtlCol="0" anchor="t"/>
          <a:lstStyle/>
          <a:p>
            <a:pPr marL="0" indent="0">
              <a:lnSpc>
                <a:spcPts val="5550"/>
              </a:lnSpc>
              <a:buNone/>
            </a:pPr>
            <a:r>
              <a:rPr lang="en-US" sz="4450" b="1" dirty="0">
                <a:solidFill>
                  <a:srgbClr val="233939"/>
                </a:solidFill>
                <a:latin typeface="Syne" pitchFamily="34" charset="0"/>
                <a:ea typeface="Syne" pitchFamily="34" charset="-122"/>
                <a:cs typeface="Syne" pitchFamily="34" charset="-120"/>
              </a:rPr>
              <a:t>Blockchain Platforms and Protocols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pitchFamily="34" charset="0"/>
                <a:ea typeface="Syne" pitchFamily="34" charset="-122"/>
                <a:cs typeface="Syne" pitchFamily="34" charset="-120"/>
              </a:rPr>
              <a:t>Bitcoin</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pitchFamily="34" charset="0"/>
                <a:ea typeface="Overpass" pitchFamily="34" charset="-122"/>
                <a:cs typeface="Overpass" pitchFamily="34" charset="-120"/>
              </a:rPr>
              <a:t>The first and most popular cryptocurrency, known for its security and decentralized nature.</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pitchFamily="34" charset="0"/>
                <a:ea typeface="Syne" pitchFamily="34" charset="-122"/>
                <a:cs typeface="Syne" pitchFamily="34" charset="-120"/>
              </a:rPr>
              <a:t>Ethereum</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pitchFamily="34" charset="0"/>
                <a:ea typeface="Overpass" pitchFamily="34" charset="-122"/>
                <a:cs typeface="Overpass" pitchFamily="34" charset="-120"/>
              </a:rPr>
              <a:t>A platform that supports smart contracts and decentralized applications, enabling a wide range of use cases.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E4E"/>
                </a:solidFill>
                <a:latin typeface="Syne" pitchFamily="34" charset="0"/>
                <a:ea typeface="Syne" pitchFamily="34" charset="-122"/>
                <a:cs typeface="Syne" pitchFamily="34" charset="-120"/>
              </a:rPr>
              <a:t>Hyperledger</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3B4E4E"/>
                </a:solidFill>
                <a:latin typeface="Overpass" pitchFamily="34" charset="0"/>
                <a:ea typeface="Overpass" pitchFamily="34" charset="-122"/>
                <a:cs typeface="Overpass" pitchFamily="34" charset="-120"/>
              </a:rPr>
              <a:t>A collaborative open-source project for developing enterprise-grade blockchain solutions.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0894" y="1045250"/>
            <a:ext cx="7715012" cy="1275874"/>
          </a:xfrm>
          <a:prstGeom prst="rect">
            <a:avLst/>
          </a:prstGeom>
          <a:noFill/>
          <a:ln/>
        </p:spPr>
        <p:txBody>
          <a:bodyPr wrap="square" lIns="0" tIns="0" rIns="0" bIns="0" rtlCol="0" anchor="t"/>
          <a:lstStyle/>
          <a:p>
            <a:pPr marL="0" indent="0">
              <a:lnSpc>
                <a:spcPts val="5000"/>
              </a:lnSpc>
              <a:buNone/>
            </a:pPr>
            <a:r>
              <a:rPr lang="en-US" sz="4000" b="1" dirty="0">
                <a:solidFill>
                  <a:srgbClr val="233939"/>
                </a:solidFill>
                <a:latin typeface="Syne" pitchFamily="34" charset="0"/>
                <a:ea typeface="Syne" pitchFamily="34" charset="-122"/>
                <a:cs typeface="Syne" pitchFamily="34" charset="-120"/>
              </a:rPr>
              <a:t>Challenges and Limitations of Blockchain</a:t>
            </a:r>
            <a:endParaRPr lang="en-US" sz="4000" dirty="0"/>
          </a:p>
        </p:txBody>
      </p:sp>
      <p:pic>
        <p:nvPicPr>
          <p:cNvPr id="4" name="Image 1" descr="preencoded.png"/>
          <p:cNvPicPr>
            <a:picLocks noChangeAspect="1"/>
          </p:cNvPicPr>
          <p:nvPr/>
        </p:nvPicPr>
        <p:blipFill>
          <a:blip r:embed="rId4"/>
          <a:stretch>
            <a:fillRect/>
          </a:stretch>
        </p:blipFill>
        <p:spPr>
          <a:xfrm>
            <a:off x="6200894" y="2627233"/>
            <a:ext cx="510302" cy="510302"/>
          </a:xfrm>
          <a:prstGeom prst="rect">
            <a:avLst/>
          </a:prstGeom>
        </p:spPr>
      </p:pic>
      <p:sp>
        <p:nvSpPr>
          <p:cNvPr id="5" name="Text 1"/>
          <p:cNvSpPr/>
          <p:nvPr/>
        </p:nvSpPr>
        <p:spPr>
          <a:xfrm>
            <a:off x="6200894" y="334160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pitchFamily="34" charset="0"/>
                <a:ea typeface="Syne" pitchFamily="34" charset="-122"/>
                <a:cs typeface="Syne" pitchFamily="34" charset="-120"/>
              </a:rPr>
              <a:t>Scalability</a:t>
            </a:r>
            <a:endParaRPr lang="en-US" sz="2000" dirty="0"/>
          </a:p>
        </p:txBody>
      </p:sp>
      <p:sp>
        <p:nvSpPr>
          <p:cNvPr id="6" name="Text 2"/>
          <p:cNvSpPr/>
          <p:nvPr/>
        </p:nvSpPr>
        <p:spPr>
          <a:xfrm>
            <a:off x="6200894" y="3782854"/>
            <a:ext cx="3704392" cy="65341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pitchFamily="34" charset="0"/>
                <a:ea typeface="Overpass" pitchFamily="34" charset="-122"/>
                <a:cs typeface="Overpass" pitchFamily="34" charset="-120"/>
              </a:rPr>
              <a:t>Handling a large number of transactions efficiently can be challenging.</a:t>
            </a:r>
            <a:endParaRPr lang="en-US" sz="1600" dirty="0"/>
          </a:p>
        </p:txBody>
      </p:sp>
      <p:pic>
        <p:nvPicPr>
          <p:cNvPr id="7" name="Image 2" descr="preencoded.png"/>
          <p:cNvPicPr>
            <a:picLocks noChangeAspect="1"/>
          </p:cNvPicPr>
          <p:nvPr/>
        </p:nvPicPr>
        <p:blipFill>
          <a:blip r:embed="rId5"/>
          <a:stretch>
            <a:fillRect/>
          </a:stretch>
        </p:blipFill>
        <p:spPr>
          <a:xfrm>
            <a:off x="10211395" y="2627233"/>
            <a:ext cx="510302" cy="510302"/>
          </a:xfrm>
          <a:prstGeom prst="rect">
            <a:avLst/>
          </a:prstGeom>
        </p:spPr>
      </p:pic>
      <p:sp>
        <p:nvSpPr>
          <p:cNvPr id="8" name="Text 3"/>
          <p:cNvSpPr/>
          <p:nvPr/>
        </p:nvSpPr>
        <p:spPr>
          <a:xfrm>
            <a:off x="10211395" y="3341608"/>
            <a:ext cx="2953583" cy="318849"/>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pitchFamily="34" charset="0"/>
                <a:ea typeface="Syne" pitchFamily="34" charset="-122"/>
                <a:cs typeface="Syne" pitchFamily="34" charset="-120"/>
              </a:rPr>
              <a:t>Energy Consumption</a:t>
            </a:r>
            <a:endParaRPr lang="en-US" sz="2000" dirty="0"/>
          </a:p>
        </p:txBody>
      </p:sp>
      <p:sp>
        <p:nvSpPr>
          <p:cNvPr id="9" name="Text 4"/>
          <p:cNvSpPr/>
          <p:nvPr/>
        </p:nvSpPr>
        <p:spPr>
          <a:xfrm>
            <a:off x="10211395" y="3782854"/>
            <a:ext cx="3704511" cy="65341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pitchFamily="34" charset="0"/>
                <a:ea typeface="Overpass" pitchFamily="34" charset="-122"/>
                <a:cs typeface="Overpass" pitchFamily="34" charset="-120"/>
              </a:rPr>
              <a:t>Proof-of-work consensus mechanisms can require significant energy resources.</a:t>
            </a:r>
            <a:endParaRPr lang="en-US" sz="1600" dirty="0"/>
          </a:p>
        </p:txBody>
      </p:sp>
      <p:pic>
        <p:nvPicPr>
          <p:cNvPr id="10" name="Image 3" descr="preencoded.png"/>
          <p:cNvPicPr>
            <a:picLocks noChangeAspect="1"/>
          </p:cNvPicPr>
          <p:nvPr/>
        </p:nvPicPr>
        <p:blipFill>
          <a:blip r:embed="rId6"/>
          <a:stretch>
            <a:fillRect/>
          </a:stretch>
        </p:blipFill>
        <p:spPr>
          <a:xfrm>
            <a:off x="6200894" y="5048607"/>
            <a:ext cx="510302" cy="510302"/>
          </a:xfrm>
          <a:prstGeom prst="rect">
            <a:avLst/>
          </a:prstGeom>
        </p:spPr>
      </p:pic>
      <p:sp>
        <p:nvSpPr>
          <p:cNvPr id="11" name="Text 5"/>
          <p:cNvSpPr/>
          <p:nvPr/>
        </p:nvSpPr>
        <p:spPr>
          <a:xfrm>
            <a:off x="6200894" y="5762982"/>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pitchFamily="34" charset="0"/>
                <a:ea typeface="Syne" pitchFamily="34" charset="-122"/>
                <a:cs typeface="Syne" pitchFamily="34" charset="-120"/>
              </a:rPr>
              <a:t>Regulation</a:t>
            </a:r>
            <a:endParaRPr lang="en-US" sz="2000" dirty="0"/>
          </a:p>
        </p:txBody>
      </p:sp>
      <p:sp>
        <p:nvSpPr>
          <p:cNvPr id="12" name="Text 6"/>
          <p:cNvSpPr/>
          <p:nvPr/>
        </p:nvSpPr>
        <p:spPr>
          <a:xfrm>
            <a:off x="6200894" y="6204228"/>
            <a:ext cx="3704392" cy="65341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pitchFamily="34" charset="0"/>
                <a:ea typeface="Overpass" pitchFamily="34" charset="-122"/>
                <a:cs typeface="Overpass" pitchFamily="34" charset="-120"/>
              </a:rPr>
              <a:t>The lack of clear regulations can create uncertainty and hinder adoption.</a:t>
            </a:r>
            <a:endParaRPr lang="en-US" sz="1600" dirty="0"/>
          </a:p>
        </p:txBody>
      </p:sp>
      <p:pic>
        <p:nvPicPr>
          <p:cNvPr id="13" name="Image 4" descr="preencoded.png"/>
          <p:cNvPicPr>
            <a:picLocks noChangeAspect="1"/>
          </p:cNvPicPr>
          <p:nvPr/>
        </p:nvPicPr>
        <p:blipFill>
          <a:blip r:embed="rId7"/>
          <a:stretch>
            <a:fillRect/>
          </a:stretch>
        </p:blipFill>
        <p:spPr>
          <a:xfrm>
            <a:off x="10211395" y="5048607"/>
            <a:ext cx="510302" cy="510302"/>
          </a:xfrm>
          <a:prstGeom prst="rect">
            <a:avLst/>
          </a:prstGeom>
        </p:spPr>
      </p:pic>
      <p:sp>
        <p:nvSpPr>
          <p:cNvPr id="14" name="Text 7"/>
          <p:cNvSpPr/>
          <p:nvPr/>
        </p:nvSpPr>
        <p:spPr>
          <a:xfrm>
            <a:off x="10211395" y="5762982"/>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pitchFamily="34" charset="0"/>
                <a:ea typeface="Syne" pitchFamily="34" charset="-122"/>
                <a:cs typeface="Syne" pitchFamily="34" charset="-120"/>
              </a:rPr>
              <a:t>Privacy</a:t>
            </a:r>
            <a:endParaRPr lang="en-US" sz="2000" dirty="0"/>
          </a:p>
        </p:txBody>
      </p:sp>
      <p:sp>
        <p:nvSpPr>
          <p:cNvPr id="15" name="Text 8"/>
          <p:cNvSpPr/>
          <p:nvPr/>
        </p:nvSpPr>
        <p:spPr>
          <a:xfrm>
            <a:off x="10211395" y="6204228"/>
            <a:ext cx="3704511" cy="980123"/>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pitchFamily="34" charset="0"/>
                <a:ea typeface="Overpass" pitchFamily="34" charset="-122"/>
                <a:cs typeface="Overpass" pitchFamily="34" charset="-120"/>
              </a:rPr>
              <a:t>Public blockchains can expose transaction details, raising privacy concerns.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Overpass</vt:lpstr>
      <vt:lpstr>Arial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Hitesh Karukuri</cp:lastModifiedBy>
  <cp:revision>2</cp:revision>
  <dcterms:created xsi:type="dcterms:W3CDTF">2024-09-26T17:52:20Z</dcterms:created>
  <dcterms:modified xsi:type="dcterms:W3CDTF">2024-09-26T17:53:00Z</dcterms:modified>
</cp:coreProperties>
</file>